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60" r:id="rId4"/>
    <p:sldId id="262" r:id="rId5"/>
    <p:sldId id="263" r:id="rId6"/>
    <p:sldId id="26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71" d="100"/>
          <a:sy n="71" d="100"/>
        </p:scale>
        <p:origin x="57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FFA58D-4446-4D14-8811-A396A97F8069}" type="datetimeFigureOut">
              <a:rPr lang="en-US" smtClean="0"/>
              <a:t>26/11/2021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49D699-9444-4880-814C-E506C4170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5069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938184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26/11/2021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26/11/2021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26/11/2021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26/11/2021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26/11/2021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26/11/2021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26/11/2021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26/11/2021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26/11/2021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26/11/2021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26/11/2021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  <a:t>26/11/2021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s 5"/>
          <p:cNvSpPr/>
          <p:nvPr/>
        </p:nvSpPr>
        <p:spPr>
          <a:xfrm>
            <a:off x="1517514" y="1306531"/>
            <a:ext cx="9560858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en-US" altLang="zh-CN" sz="7200" b="1" u="sng" dirty="0">
                <a:ln>
                  <a:solidFill>
                    <a:srgbClr val="0070C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UNIT </a:t>
            </a:r>
            <a:r>
              <a:rPr lang="en-US" altLang="zh-CN" sz="7200" b="1" u="sng" dirty="0" smtClean="0">
                <a:ln>
                  <a:solidFill>
                    <a:srgbClr val="0070C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5:</a:t>
            </a:r>
            <a:r>
              <a:rPr lang="en-US" altLang="zh-CN" sz="7200" b="1" dirty="0">
                <a:ln>
                  <a:solidFill>
                    <a:srgbClr val="0070C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7200" b="1" dirty="0" smtClean="0">
                <a:ln>
                  <a:solidFill>
                    <a:srgbClr val="0070C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THE MEDIA</a:t>
            </a:r>
            <a:endParaRPr lang="en-US" altLang="zh-CN" sz="7200" b="1" dirty="0">
              <a:ln>
                <a:solidFill>
                  <a:srgbClr val="0070C0"/>
                </a:solidFill>
              </a:ln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s 6"/>
          <p:cNvSpPr/>
          <p:nvPr/>
        </p:nvSpPr>
        <p:spPr>
          <a:xfrm>
            <a:off x="3926579" y="2660932"/>
            <a:ext cx="4366210" cy="2308324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en-US" altLang="zh-CN" sz="7200" b="1" dirty="0">
                <a:ln w="12700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altLang="zh-CN" sz="7200" b="1" dirty="0" smtClean="0">
                <a:ln w="12700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Listen</a:t>
            </a:r>
          </a:p>
          <a:p>
            <a:pPr algn="ctr"/>
            <a:r>
              <a:rPr lang="en-US" altLang="zh-CN" sz="7200" b="1" dirty="0" smtClean="0">
                <a:ln w="12700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(page 43)</a:t>
            </a:r>
            <a:endParaRPr lang="en-US" altLang="zh-CN" sz="7200" b="1" dirty="0">
              <a:ln w="12700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464"/>
          <a:stretch/>
        </p:blipFill>
        <p:spPr bwMode="auto">
          <a:xfrm>
            <a:off x="13684" y="5123328"/>
            <a:ext cx="12192000" cy="17346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Google Shape;85;p13"/>
          <p:cNvSpPr txBox="1"/>
          <p:nvPr/>
        </p:nvSpPr>
        <p:spPr>
          <a:xfrm>
            <a:off x="157680" y="294670"/>
            <a:ext cx="6686550" cy="623217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spcFirstLastPara="1" wrap="square" lIns="68569" tIns="34275" rIns="68569" bIns="34275" anchor="t" anchorCtr="0">
            <a:sp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HƯỚNG DẪN CHUẨN BỊ</a:t>
            </a:r>
            <a:endParaRPr sz="3600" b="1" dirty="0">
              <a:solidFill>
                <a:srgbClr val="FF0000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/>
          <p:nvPr/>
        </p:nvSpPr>
        <p:spPr>
          <a:xfrm>
            <a:off x="235840" y="202516"/>
            <a:ext cx="11723077" cy="640790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1.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cứu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Listen: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telegraph (n)</a:t>
            </a:r>
          </a:p>
          <a:p>
            <a:pPr>
              <a:lnSpc>
                <a:spcPct val="150000"/>
              </a:lnSpc>
            </a:pP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major force 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(n)</a:t>
            </a:r>
            <a:endParaRPr lang="en-US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9600" indent="-609600">
              <a:lnSpc>
                <a:spcPct val="150000"/>
              </a:lnSpc>
              <a:buFontTx/>
              <a:buNone/>
            </a:pP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journalism (n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609600" indent="-609600">
              <a:lnSpc>
                <a:spcPct val="150000"/>
              </a:lnSpc>
              <a:buFontTx/>
              <a:buNone/>
            </a:pP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ewsreel (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n)</a:t>
            </a:r>
            <a:endParaRPr lang="en-US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9600" indent="-609600">
              <a:lnSpc>
                <a:spcPct val="150000"/>
              </a:lnSpc>
              <a:buFontTx/>
              <a:buNone/>
            </a:pP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assignment (n)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/>
          <p:nvPr/>
        </p:nvSpPr>
        <p:spPr>
          <a:xfrm>
            <a:off x="152400" y="35169"/>
            <a:ext cx="11887200" cy="15696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Nghe đoạn hội thoại giữa Châu và bố của bạn ấy. Điền vào bảng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SGK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43 </a:t>
            </a:r>
            <a:r>
              <a:rPr lang="vi-V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 thông tin mà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nghe được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Group 3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24587946"/>
              </p:ext>
            </p:extLst>
          </p:nvPr>
        </p:nvGraphicFramePr>
        <p:xfrm>
          <a:off x="246184" y="1787769"/>
          <a:ext cx="11793415" cy="4462780"/>
        </p:xfrm>
        <a:graphic>
          <a:graphicData uri="http://schemas.openxmlformats.org/drawingml/2006/table">
            <a:tbl>
              <a:tblPr/>
              <a:tblGrid>
                <a:gridCol w="3790740"/>
                <a:gridCol w="8002675"/>
              </a:tblGrid>
              <a:tr h="704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When?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What happened?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1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kumimoji="0" lang="en-US" sz="2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or 8</a:t>
                      </a:r>
                      <a:r>
                        <a:rPr kumimoji="0" lang="en-US" sz="2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century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 first printed newspaper appeared in China.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4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(a)………….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 telegraph was invented.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3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early 20</a:t>
                      </a:r>
                      <a:r>
                        <a:rPr kumimoji="0" lang="en-US" sz="2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century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Two new forms of news media appeared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Wingdings" pitchFamily="2" charset="2"/>
                        </a:rPr>
                        <a:t>(b)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……………..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1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(c) ………..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Television became popular.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4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mid-and late 1990s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(d)…….. …..became a major force in journalism.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 txBox="1"/>
          <p:nvPr/>
        </p:nvSpPr>
        <p:spPr>
          <a:xfrm>
            <a:off x="340657" y="174135"/>
            <a:ext cx="6686550" cy="623217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spcFirstLastPara="1" wrap="square" lIns="68569" tIns="34275" rIns="68569" bIns="34275" anchor="t" anchorCtr="0">
            <a:sp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HƯỚNG DẪN CHUẨN BỊ</a:t>
            </a:r>
            <a:endParaRPr sz="3600" b="1" dirty="0">
              <a:solidFill>
                <a:srgbClr val="FF0000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  <p:pic>
        <p:nvPicPr>
          <p:cNvPr id="4" name="Pictur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464"/>
          <a:stretch/>
        </p:blipFill>
        <p:spPr bwMode="auto">
          <a:xfrm>
            <a:off x="0" y="4746796"/>
            <a:ext cx="12192000" cy="21064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s 5"/>
          <p:cNvSpPr/>
          <p:nvPr/>
        </p:nvSpPr>
        <p:spPr>
          <a:xfrm>
            <a:off x="1315571" y="1044559"/>
            <a:ext cx="9560858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en-US" altLang="zh-CN" sz="7200" b="1" u="sng" dirty="0">
                <a:ln>
                  <a:solidFill>
                    <a:srgbClr val="0070C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UNIT </a:t>
            </a:r>
            <a:r>
              <a:rPr lang="en-US" altLang="zh-CN" sz="7200" b="1" u="sng" dirty="0" smtClean="0">
                <a:ln>
                  <a:solidFill>
                    <a:srgbClr val="0070C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5:</a:t>
            </a:r>
            <a:r>
              <a:rPr lang="en-US" altLang="zh-CN" sz="7200" b="1" dirty="0">
                <a:ln>
                  <a:solidFill>
                    <a:srgbClr val="0070C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7200" b="1" dirty="0" smtClean="0">
                <a:ln>
                  <a:solidFill>
                    <a:srgbClr val="0070C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THE MEDIA</a:t>
            </a:r>
            <a:endParaRPr lang="en-US" altLang="zh-CN" sz="7200" b="1" dirty="0">
              <a:ln>
                <a:solidFill>
                  <a:srgbClr val="0070C0"/>
                </a:solidFill>
              </a:ln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s 6"/>
          <p:cNvSpPr/>
          <p:nvPr/>
        </p:nvSpPr>
        <p:spPr>
          <a:xfrm>
            <a:off x="2749380" y="2492095"/>
            <a:ext cx="6118375" cy="3416320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en-US" altLang="zh-CN" sz="7200" b="1" dirty="0">
                <a:ln w="12700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altLang="zh-CN" sz="7200" b="1" dirty="0" smtClean="0">
                <a:ln w="12700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zh-CN" sz="7200" b="1" dirty="0" smtClean="0">
                <a:ln w="12700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Read</a:t>
            </a:r>
          </a:p>
          <a:p>
            <a:pPr algn="ctr"/>
            <a:r>
              <a:rPr lang="en-US" altLang="zh-CN" sz="7200" b="1" dirty="0" smtClean="0">
                <a:ln w="12700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(pages 43, 44)</a:t>
            </a:r>
          </a:p>
          <a:p>
            <a:pPr algn="ctr"/>
            <a:r>
              <a:rPr lang="en-US" altLang="zh-CN" sz="7200" b="1" dirty="0" smtClean="0">
                <a:ln w="12700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altLang="zh-CN" sz="7200" b="1" dirty="0">
              <a:ln w="12700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464"/>
          <a:stretch/>
        </p:blipFill>
        <p:spPr bwMode="auto">
          <a:xfrm>
            <a:off x="152400" y="4899196"/>
            <a:ext cx="12192000" cy="21064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7969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3333" r="10001" b="61164"/>
          <a:stretch/>
        </p:blipFill>
        <p:spPr>
          <a:xfrm>
            <a:off x="0" y="1"/>
            <a:ext cx="5960819" cy="398190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19497" t="47984" r="10002" b="23740"/>
          <a:stretch/>
        </p:blipFill>
        <p:spPr>
          <a:xfrm>
            <a:off x="0" y="3886200"/>
            <a:ext cx="5716046" cy="2971800"/>
          </a:xfrm>
          <a:prstGeom prst="rect">
            <a:avLst/>
          </a:prstGeom>
        </p:spPr>
      </p:pic>
      <p:sp>
        <p:nvSpPr>
          <p:cNvPr id="6" name="Google Shape;90;p14"/>
          <p:cNvSpPr/>
          <p:nvPr/>
        </p:nvSpPr>
        <p:spPr>
          <a:xfrm>
            <a:off x="5867399" y="152400"/>
            <a:ext cx="5011271" cy="5181600"/>
          </a:xfrm>
          <a:prstGeom prst="wedgeRoundRectCallout">
            <a:avLst>
              <a:gd name="adj1" fmla="val -65336"/>
              <a:gd name="adj2" fmla="val 67999"/>
              <a:gd name="adj3" fmla="val 16667"/>
            </a:avLst>
          </a:prstGeom>
          <a:solidFill>
            <a:schemeClr val="accent4">
              <a:lumMod val="20000"/>
              <a:lumOff val="80000"/>
            </a:schemeClr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>
              <a:buClr>
                <a:srgbClr val="FF0000"/>
              </a:buClr>
              <a:buSzPts val="2400"/>
            </a:pPr>
            <a:endParaRPr lang="en-US" sz="2400" kern="0" dirty="0">
              <a:solidFill>
                <a:srgbClr val="FF0000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  <a:p>
            <a:pPr marL="228600" indent="-228600">
              <a:buClr>
                <a:srgbClr val="FF0000"/>
              </a:buClr>
              <a:buSzPts val="2400"/>
              <a:buFont typeface="Times New Roman"/>
              <a:buAutoNum type="arabicPeriod"/>
            </a:pPr>
            <a:endParaRPr lang="en-US" sz="2400" u="sng" kern="0" dirty="0">
              <a:solidFill>
                <a:srgbClr val="FF0000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  <a:p>
            <a:pPr marL="228600" indent="-228600">
              <a:buClr>
                <a:srgbClr val="FF0000"/>
              </a:buClr>
              <a:buSzPts val="2400"/>
              <a:buFont typeface="Times New Roman"/>
              <a:buAutoNum type="arabicPeriod"/>
            </a:pPr>
            <a:r>
              <a:rPr lang="en-US" sz="2400" b="1" u="sng" kern="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New words</a:t>
            </a:r>
            <a:r>
              <a:rPr lang="en-US" sz="2400" b="1" kern="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: </a:t>
            </a:r>
            <a:endParaRPr sz="2400" b="1" kern="0" dirty="0">
              <a:solidFill>
                <a:srgbClr val="FF0000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  <a:p>
            <a:pPr>
              <a:buClr>
                <a:srgbClr val="000000"/>
              </a:buClr>
            </a:pPr>
            <a:r>
              <a:rPr lang="en-US" sz="2400" b="1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Học</a:t>
            </a:r>
            <a:r>
              <a:rPr lang="en-US" sz="24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en-US" sz="2400" b="1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sinh</a:t>
            </a:r>
            <a:r>
              <a:rPr lang="en-US" sz="24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en-US" sz="2400" b="1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đọc</a:t>
            </a:r>
            <a:r>
              <a:rPr lang="en-US" sz="24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en-US" sz="2400" b="1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bài</a:t>
            </a:r>
            <a:r>
              <a:rPr lang="en-US" sz="24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en-US" sz="2400" b="1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trang</a:t>
            </a:r>
            <a:r>
              <a:rPr lang="en-US" sz="24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en-US" sz="2400" b="1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43, </a:t>
            </a:r>
            <a:r>
              <a:rPr lang="en-US" sz="24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44 </a:t>
            </a:r>
            <a:r>
              <a:rPr lang="en-US" sz="2400" b="1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và</a:t>
            </a:r>
            <a:r>
              <a:rPr lang="en-US" sz="24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en-US" sz="2400" b="1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tra</a:t>
            </a:r>
            <a:r>
              <a:rPr lang="en-US" sz="24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en-US" sz="2400" b="1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cứu</a:t>
            </a:r>
            <a:r>
              <a:rPr lang="en-US" sz="24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en-US" sz="2400" b="1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nghĩa</a:t>
            </a:r>
            <a:r>
              <a:rPr lang="en-US" sz="24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en-US" sz="2400" b="1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của</a:t>
            </a:r>
            <a:r>
              <a:rPr lang="en-US" sz="24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en-US" sz="2400" b="1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các</a:t>
            </a:r>
            <a:r>
              <a:rPr lang="en-US" sz="24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en-US" sz="2400" b="1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từ</a:t>
            </a:r>
            <a:r>
              <a:rPr lang="en-US" sz="24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en-US" sz="2400" b="1" kern="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mới</a:t>
            </a:r>
            <a:r>
              <a:rPr lang="en-US" sz="24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: </a:t>
            </a:r>
          </a:p>
          <a:p>
            <a:pPr marL="342900" indent="-342900">
              <a:buClr>
                <a:srgbClr val="000000"/>
              </a:buClr>
              <a:buFontTx/>
              <a:buChar char="-"/>
            </a:pPr>
            <a:r>
              <a:rPr lang="en-US" sz="2400" b="1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communicate </a:t>
            </a:r>
            <a:r>
              <a:rPr lang="en-US" sz="24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(v)</a:t>
            </a:r>
          </a:p>
          <a:p>
            <a:pPr marL="342900" indent="-342900">
              <a:buClr>
                <a:srgbClr val="000000"/>
              </a:buClr>
              <a:buFontTx/>
              <a:buChar char="-"/>
            </a:pPr>
            <a:r>
              <a:rPr lang="en-US" sz="24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deny (v)</a:t>
            </a:r>
          </a:p>
          <a:p>
            <a:pPr marL="342900" indent="-342900">
              <a:buClr>
                <a:srgbClr val="000000"/>
              </a:buClr>
              <a:buFontTx/>
              <a:buChar char="-"/>
            </a:pPr>
            <a:r>
              <a:rPr lang="en-US" sz="24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benefit (n)</a:t>
            </a:r>
          </a:p>
          <a:p>
            <a:pPr marL="342900" indent="-342900">
              <a:buClr>
                <a:srgbClr val="000000"/>
              </a:buClr>
              <a:buFontTx/>
              <a:buChar char="-"/>
            </a:pPr>
            <a:r>
              <a:rPr lang="en-US" sz="24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access (n) </a:t>
            </a:r>
          </a:p>
          <a:p>
            <a:pPr>
              <a:buClr>
                <a:srgbClr val="000000"/>
              </a:buClr>
            </a:pPr>
            <a:r>
              <a:rPr lang="en-US" sz="24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→ get access to</a:t>
            </a:r>
          </a:p>
          <a:p>
            <a:pPr marL="342900" indent="-342900">
              <a:buClr>
                <a:srgbClr val="000000"/>
              </a:buClr>
              <a:buFontTx/>
              <a:buChar char="-"/>
            </a:pPr>
            <a:r>
              <a:rPr lang="en-US" sz="24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time </a:t>
            </a:r>
            <a:r>
              <a:rPr lang="en-US" sz="2400" b="1" kern="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– consuming </a:t>
            </a:r>
            <a:r>
              <a:rPr lang="en-US" sz="24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(a)</a:t>
            </a:r>
          </a:p>
          <a:p>
            <a:pPr marL="342900" indent="-342900">
              <a:buClr>
                <a:srgbClr val="000000"/>
              </a:buClr>
              <a:buFontTx/>
              <a:buChar char="-"/>
            </a:pPr>
            <a:r>
              <a:rPr lang="en-US" sz="24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wander (v)</a:t>
            </a:r>
          </a:p>
          <a:p>
            <a:pPr marL="342900" indent="-342900">
              <a:buClr>
                <a:srgbClr val="000000"/>
              </a:buClr>
              <a:buFontTx/>
              <a:buChar char="-"/>
            </a:pPr>
            <a:r>
              <a:rPr lang="en-US" sz="24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limitation (n)</a:t>
            </a:r>
          </a:p>
          <a:p>
            <a:pPr marL="342900" indent="-342900">
              <a:buClr>
                <a:srgbClr val="000000"/>
              </a:buClr>
              <a:buFontTx/>
              <a:buChar char="-"/>
            </a:pPr>
            <a:r>
              <a:rPr lang="en-US" sz="24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costly (a)</a:t>
            </a:r>
          </a:p>
          <a:p>
            <a:pPr marL="342900" indent="-342900">
              <a:buClr>
                <a:srgbClr val="000000"/>
              </a:buClr>
              <a:buFontTx/>
              <a:buChar char="-"/>
            </a:pPr>
            <a:endParaRPr sz="2400" kern="0" dirty="0">
              <a:solidFill>
                <a:srgbClr val="000000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  <a:p>
            <a:pPr>
              <a:buClr>
                <a:srgbClr val="000000"/>
              </a:buClr>
            </a:pPr>
            <a:endParaRPr sz="14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26489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8334" t="75967" r="17499" b="9371"/>
          <a:stretch/>
        </p:blipFill>
        <p:spPr>
          <a:xfrm>
            <a:off x="0" y="2232213"/>
            <a:ext cx="8352383" cy="4625788"/>
          </a:xfrm>
          <a:prstGeom prst="rect">
            <a:avLst/>
          </a:prstGeom>
        </p:spPr>
      </p:pic>
      <p:sp>
        <p:nvSpPr>
          <p:cNvPr id="5" name="Google Shape;98;p15"/>
          <p:cNvSpPr/>
          <p:nvPr/>
        </p:nvSpPr>
        <p:spPr>
          <a:xfrm>
            <a:off x="5482357" y="376517"/>
            <a:ext cx="6095561" cy="2012578"/>
          </a:xfrm>
          <a:prstGeom prst="wedgeRoundRectCallout">
            <a:avLst>
              <a:gd name="adj1" fmla="val -68668"/>
              <a:gd name="adj2" fmla="val 71953"/>
              <a:gd name="adj3" fmla="val 16667"/>
            </a:avLst>
          </a:prstGeom>
          <a:solidFill>
            <a:schemeClr val="accent4">
              <a:lumMod val="20000"/>
              <a:lumOff val="80000"/>
            </a:schemeClr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>
              <a:buClr>
                <a:srgbClr val="000000"/>
              </a:buClr>
            </a:pPr>
            <a:r>
              <a:rPr lang="en-US" sz="2800" b="1" u="sng" kern="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 Answer:</a:t>
            </a:r>
            <a:endParaRPr sz="2800" b="1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>
              <a:buClr>
                <a:srgbClr val="000000"/>
              </a:buClr>
            </a:pPr>
            <a:r>
              <a:rPr lang="en-US" sz="2800" b="1" kern="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Học</a:t>
            </a:r>
            <a:r>
              <a:rPr lang="en-US" sz="2800" b="1" kern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1" kern="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sinh</a:t>
            </a:r>
            <a:r>
              <a:rPr lang="en-US" sz="2800" b="1" kern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1" kern="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đọc</a:t>
            </a:r>
            <a:r>
              <a:rPr lang="en-US" sz="2800" b="1" kern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1" kern="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lại</a:t>
            </a:r>
            <a:r>
              <a:rPr lang="en-US" sz="2800" b="1" kern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1" kern="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bài</a:t>
            </a:r>
            <a:r>
              <a:rPr lang="en-US" sz="2800" b="1" kern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1" kern="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đọc</a:t>
            </a:r>
            <a:r>
              <a:rPr lang="en-US" sz="2800" b="1" kern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1" kern="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trang</a:t>
            </a:r>
            <a:r>
              <a:rPr lang="en-US" sz="2800" b="1" kern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43, 44 </a:t>
            </a:r>
            <a:r>
              <a:rPr lang="en-US" sz="2800" b="1" kern="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và</a:t>
            </a:r>
            <a:r>
              <a:rPr lang="en-US" sz="2800" b="1" kern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1" kern="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trả</a:t>
            </a:r>
            <a:r>
              <a:rPr lang="en-US" sz="2800" b="1" kern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1" kern="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lời</a:t>
            </a:r>
            <a:r>
              <a:rPr lang="en-US" sz="2800" b="1" kern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1" kern="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các</a:t>
            </a:r>
            <a:r>
              <a:rPr lang="en-US" sz="2800" b="1" kern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1" kern="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câu</a:t>
            </a:r>
            <a:r>
              <a:rPr lang="en-US" sz="2800" b="1" kern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1" kern="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hỏi</a:t>
            </a:r>
            <a:r>
              <a:rPr lang="en-US" sz="2800" b="1" kern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 b="1" kern="0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trong</a:t>
            </a:r>
            <a:r>
              <a:rPr lang="en-US" sz="2800" b="1" kern="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SGK</a:t>
            </a:r>
            <a:r>
              <a:rPr lang="en-US" sz="2800" b="1" kern="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sz="2800" b="1" kern="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4902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624</TotalTime>
  <Words>254</Words>
  <Application>Microsoft Office PowerPoint</Application>
  <PresentationFormat>Widescreen</PresentationFormat>
  <Paragraphs>43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宋体</vt:lpstr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>HP</dc:creator>
  <cp:lastModifiedBy>Microsoft account</cp:lastModifiedBy>
  <cp:revision>24</cp:revision>
  <dcterms:created xsi:type="dcterms:W3CDTF">2021-08-31T04:51:00Z</dcterms:created>
  <dcterms:modified xsi:type="dcterms:W3CDTF">2021-11-26T03:12:21Z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D59576099DA0473E85656C5FCFC3F898</vt:lpwstr>
  </property>
  <property fmtid="{D5CDD505-2E9C-101B-9397-08002B2CF9AE}" pid="3" name="KSOProductBuildVer">
    <vt:lpwstr>1033-11.2.0.10265</vt:lpwstr>
  </property>
</Properties>
</file>